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8"/>
  </p:notesMasterIdLst>
  <p:sldIdLst>
    <p:sldId id="296" r:id="rId2"/>
    <p:sldId id="257" r:id="rId3"/>
    <p:sldId id="261" r:id="rId4"/>
    <p:sldId id="299" r:id="rId5"/>
    <p:sldId id="264" r:id="rId6"/>
    <p:sldId id="297" r:id="rId7"/>
    <p:sldId id="303" r:id="rId8"/>
    <p:sldId id="301" r:id="rId9"/>
    <p:sldId id="263" r:id="rId10"/>
    <p:sldId id="307" r:id="rId11"/>
    <p:sldId id="305" r:id="rId12"/>
    <p:sldId id="306" r:id="rId13"/>
    <p:sldId id="308" r:id="rId14"/>
    <p:sldId id="302" r:id="rId15"/>
    <p:sldId id="298" r:id="rId16"/>
    <p:sldId id="274" r:id="rId17"/>
  </p:sldIdLst>
  <p:sldSz cx="9144000" cy="5143500" type="screen16x9"/>
  <p:notesSz cx="6858000" cy="9144000"/>
  <p:embeddedFontLst>
    <p:embeddedFont>
      <p:font typeface="Barlow" pitchFamily="2" charset="77"/>
      <p:regular r:id="rId19"/>
      <p:bold r:id="rId20"/>
      <p:italic r:id="rId21"/>
      <p:boldItalic r:id="rId22"/>
    </p:embeddedFont>
    <p:embeddedFont>
      <p:font typeface="Barlow Medium" panose="020F0502020204030204" pitchFamily="34" charset="0"/>
      <p:regular r:id="rId23"/>
      <p: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Lora" pitchFamily="2" charset="77"/>
      <p:regular r:id="rId29"/>
      <p:bold r:id="rId30"/>
      <p:italic r:id="rId31"/>
      <p:boldItalic r:id="rId32"/>
    </p:embeddedFont>
    <p:embeddedFont>
      <p:font typeface="Quattrocento Sans" panose="020B0502050000020003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5B2040-0373-4AB5-8C16-54180E59C3D7}">
  <a:tblStyle styleId="{DA5B2040-0373-4AB5-8C16-54180E59C3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D83C8C0-4F54-423C-8FE9-BE38F65F230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719"/>
  </p:normalViewPr>
  <p:slideViewPr>
    <p:cSldViewPr snapToGrid="0" snapToObjects="1">
      <p:cViewPr>
        <p:scale>
          <a:sx n="200" d="100"/>
          <a:sy n="200" d="100"/>
        </p:scale>
        <p:origin x="-672" y="-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heme" Target="theme/them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“Stylistic emoji generation with generative adversarial network” as the title better?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75867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49531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11549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28153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83207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32935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270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5019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3921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67605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7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074B4-D1FF-B447-AB03-7F9975DC0D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2B29D2-1A4E-094A-84B5-6772F4D301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96DFD-3AC2-1C4F-87DB-41A7721114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F36E5EB-BFBF-8A47-83FC-91476E9552B2}" type="datetimeFigureOut">
              <a:rPr lang="en-US" smtClean="0"/>
              <a:t>3/30/22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ECAFD-5E5C-8F44-B799-B8D8983CC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31018-5090-D94A-8580-F552DB0B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2DD9B-2163-614F-923F-374137901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7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7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Video 136">
            <a:extLst>
              <a:ext uri="{FF2B5EF4-FFF2-40B4-BE49-F238E27FC236}">
                <a16:creationId xmlns:a16="http://schemas.microsoft.com/office/drawing/2014/main" id="{BB8094CB-5719-6829-CCB6-B5B9902F2C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-2285" y="7"/>
            <a:ext cx="9143999" cy="5143493"/>
          </a:xfrm>
          <a:prstGeom prst="rect">
            <a:avLst/>
          </a:prstGeom>
        </p:spPr>
      </p:pic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822960" y="1525137"/>
            <a:ext cx="7543800" cy="14001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vert="horz" wrap="square" lIns="91425" tIns="91425" rIns="91425" bIns="91425" rtlCol="0" anchor="b" anchorCtr="0">
            <a:normAutofit fontScale="90000"/>
          </a:bodyPr>
          <a:lstStyle/>
          <a:p>
            <a:r>
              <a:rPr lang="en-US" sz="3900" dirty="0">
                <a:solidFill>
                  <a:srgbClr val="FFFFFF"/>
                </a:solidFill>
              </a:rPr>
              <a:t>Stylistic emoji generation with a generative adversarial network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3951027" y="3821719"/>
            <a:ext cx="5062668" cy="9620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vert="horz" wrap="square" lIns="91425" tIns="91425" rIns="91425" bIns="91425" rtlCol="0" anchor="t" anchorCtr="0">
            <a:normAutofit/>
          </a:bodyPr>
          <a:lstStyle/>
          <a:p>
            <a:pPr>
              <a:spcBef>
                <a:spcPts val="0"/>
              </a:spcBef>
              <a:spcAft>
                <a:spcPts val="450"/>
              </a:spcAft>
            </a:pPr>
            <a:r>
              <a:rPr lang="en-US" dirty="0">
                <a:solidFill>
                  <a:srgbClr val="FFFFFF"/>
                </a:solidFill>
              </a:rPr>
              <a:t>Team Members:</a:t>
            </a:r>
          </a:p>
          <a:p>
            <a:pPr>
              <a:spcBef>
                <a:spcPts val="0"/>
              </a:spcBef>
              <a:spcAft>
                <a:spcPts val="450"/>
              </a:spcAft>
            </a:pPr>
            <a:r>
              <a:rPr lang="en-US" dirty="0" err="1">
                <a:solidFill>
                  <a:srgbClr val="FFFFFF"/>
                </a:solidFill>
              </a:rPr>
              <a:t>Xiaotong</a:t>
            </a:r>
            <a:r>
              <a:rPr lang="en-US" dirty="0">
                <a:solidFill>
                  <a:srgbClr val="FFFFFF"/>
                </a:solidFill>
              </a:rPr>
              <a:t> Sun</a:t>
            </a:r>
            <a:r>
              <a:rPr lang="en-US" altLang="zh-CN" dirty="0">
                <a:solidFill>
                  <a:srgbClr val="FFFFFF"/>
                </a:solidFill>
              </a:rPr>
              <a:t>, </a:t>
            </a:r>
            <a:r>
              <a:rPr lang="en-US" dirty="0">
                <a:solidFill>
                  <a:srgbClr val="FFFFFF"/>
                </a:solidFill>
              </a:rPr>
              <a:t>Ian Moncur</a:t>
            </a:r>
            <a:r>
              <a:rPr lang="en-US" altLang="zh-CN" dirty="0">
                <a:solidFill>
                  <a:srgbClr val="FFFFFF"/>
                </a:solidFill>
              </a:rPr>
              <a:t>,</a:t>
            </a:r>
            <a:r>
              <a:rPr lang="en-US" dirty="0">
                <a:solidFill>
                  <a:srgbClr val="FFFFFF"/>
                </a:solidFill>
              </a:rPr>
              <a:t> William Shattuck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3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Present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endParaRPr dirty="0"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252163" y="2148850"/>
            <a:ext cx="2491037" cy="19419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dirty="0"/>
              <a:t>Trained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demo</a:t>
            </a:r>
            <a:r>
              <a:rPr lang="zh-CN" altLang="en-US" dirty="0"/>
              <a:t> </a:t>
            </a:r>
            <a:r>
              <a:rPr lang="en-US" altLang="zh-CN" dirty="0"/>
              <a:t>GAN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10k</a:t>
            </a:r>
            <a:r>
              <a:rPr lang="zh-CN" altLang="en-US" dirty="0"/>
              <a:t> </a:t>
            </a:r>
            <a:r>
              <a:rPr lang="en-US" altLang="zh-CN" dirty="0" err="1"/>
              <a:t>bitmoji</a:t>
            </a:r>
            <a:r>
              <a:rPr lang="zh-CN" altLang="en-US" dirty="0"/>
              <a:t> </a:t>
            </a:r>
            <a:r>
              <a:rPr lang="en-US" altLang="zh-CN" dirty="0"/>
              <a:t>datasets</a:t>
            </a:r>
            <a:r>
              <a:rPr lang="en" dirty="0"/>
              <a:t>.</a:t>
            </a:r>
            <a:r>
              <a:rPr lang="zh-CN" altLang="en-US" dirty="0"/>
              <a:t> </a:t>
            </a:r>
            <a:endParaRPr lang="en-US" altLang="zh-C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dirty="0"/>
              <a:t>EPOCH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endParaRPr dirty="0"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ADD1477E-3F78-2E42-BB99-38BB6ECCD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639" y="1366022"/>
            <a:ext cx="5909833" cy="3507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699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Present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endParaRPr dirty="0"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252163" y="2148850"/>
            <a:ext cx="2491037" cy="19419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dirty="0"/>
              <a:t>Trained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demo</a:t>
            </a:r>
            <a:r>
              <a:rPr lang="zh-CN" altLang="en-US" dirty="0"/>
              <a:t> </a:t>
            </a:r>
            <a:r>
              <a:rPr lang="en-US" altLang="zh-CN" dirty="0"/>
              <a:t>GAN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10k</a:t>
            </a:r>
            <a:r>
              <a:rPr lang="zh-CN" altLang="en-US" dirty="0"/>
              <a:t> </a:t>
            </a:r>
            <a:r>
              <a:rPr lang="en-US" altLang="zh-CN" dirty="0" err="1"/>
              <a:t>bitmoji</a:t>
            </a:r>
            <a:r>
              <a:rPr lang="zh-CN" altLang="en-US" dirty="0"/>
              <a:t> </a:t>
            </a:r>
            <a:r>
              <a:rPr lang="en-US" altLang="zh-CN" dirty="0"/>
              <a:t>datasets</a:t>
            </a:r>
            <a:r>
              <a:rPr lang="en" dirty="0"/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dirty="0"/>
              <a:t>EPOCH</a:t>
            </a:r>
            <a:r>
              <a:rPr lang="zh-CN" altLang="en-US" dirty="0"/>
              <a:t> </a:t>
            </a:r>
            <a:r>
              <a:rPr lang="en-US" altLang="zh-CN" dirty="0"/>
              <a:t>21</a:t>
            </a:r>
            <a:endParaRPr dirty="0"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7" name="Picture 6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2363422D-FF55-C44B-B359-48570A65A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234375"/>
            <a:ext cx="6161281" cy="3789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87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Present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endParaRPr dirty="0"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252163" y="2148850"/>
            <a:ext cx="2491037" cy="19419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dirty="0"/>
              <a:t>Trained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demo</a:t>
            </a:r>
            <a:r>
              <a:rPr lang="zh-CN" altLang="en-US" dirty="0"/>
              <a:t> </a:t>
            </a:r>
            <a:r>
              <a:rPr lang="en-US" altLang="zh-CN" dirty="0"/>
              <a:t>GAN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10k</a:t>
            </a:r>
            <a:r>
              <a:rPr lang="zh-CN" altLang="en-US" dirty="0"/>
              <a:t> </a:t>
            </a:r>
            <a:r>
              <a:rPr lang="en-US" altLang="zh-CN" dirty="0" err="1"/>
              <a:t>bitmoji</a:t>
            </a:r>
            <a:r>
              <a:rPr lang="zh-CN" altLang="en-US" dirty="0"/>
              <a:t> </a:t>
            </a:r>
            <a:r>
              <a:rPr lang="en-US" altLang="zh-CN" dirty="0"/>
              <a:t>datasets</a:t>
            </a:r>
            <a:r>
              <a:rPr lang="en" dirty="0"/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dirty="0"/>
              <a:t>EPOCH</a:t>
            </a:r>
            <a:r>
              <a:rPr lang="zh-CN" altLang="en-US" dirty="0"/>
              <a:t> </a:t>
            </a:r>
            <a:r>
              <a:rPr lang="en-US" altLang="zh-CN" dirty="0"/>
              <a:t>50</a:t>
            </a:r>
            <a:endParaRPr dirty="0"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Picture 2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08DD6A7A-40EB-944E-880E-6F0DB9BC3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395" y="1237078"/>
            <a:ext cx="6044720" cy="376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726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Present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endParaRPr dirty="0"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252163" y="2148850"/>
            <a:ext cx="2491037" cy="19419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dirty="0"/>
              <a:t>Trained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demo</a:t>
            </a:r>
            <a:r>
              <a:rPr lang="zh-CN" altLang="en-US" dirty="0"/>
              <a:t> </a:t>
            </a:r>
            <a:r>
              <a:rPr lang="en-US" altLang="zh-CN" dirty="0"/>
              <a:t>GAN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10k</a:t>
            </a:r>
            <a:r>
              <a:rPr lang="zh-CN" altLang="en-US" dirty="0"/>
              <a:t> </a:t>
            </a:r>
            <a:r>
              <a:rPr lang="en-US" altLang="zh-CN" dirty="0" err="1"/>
              <a:t>bitmoji</a:t>
            </a:r>
            <a:r>
              <a:rPr lang="zh-CN" altLang="en-US" dirty="0"/>
              <a:t> </a:t>
            </a:r>
            <a:r>
              <a:rPr lang="en-US" altLang="zh-CN" dirty="0"/>
              <a:t>datasets</a:t>
            </a:r>
            <a:r>
              <a:rPr lang="en" dirty="0"/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dirty="0"/>
              <a:t>EPOCH</a:t>
            </a:r>
            <a:r>
              <a:rPr lang="zh-CN" altLang="en-US" dirty="0"/>
              <a:t> </a:t>
            </a:r>
            <a:r>
              <a:rPr lang="en-US" altLang="zh-CN" dirty="0"/>
              <a:t>100</a:t>
            </a:r>
            <a:endParaRPr dirty="0"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11" name="Picture 10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4D96C6BF-3D92-EE44-87EC-7CC9B8438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758" y="1282617"/>
            <a:ext cx="5907819" cy="367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785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Challenges</a:t>
            </a:r>
            <a:endParaRPr dirty="0"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916459" y="1651075"/>
            <a:ext cx="699509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improve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GAN</a:t>
            </a:r>
            <a:r>
              <a:rPr lang="zh-CN" altLang="en-US" dirty="0"/>
              <a:t> </a:t>
            </a:r>
            <a:r>
              <a:rPr lang="en-US" altLang="zh-CN" dirty="0"/>
              <a:t>model?-Hyperparameter</a:t>
            </a:r>
          </a:p>
          <a:p>
            <a:pPr marL="0" lvl="0" indent="0">
              <a:buNone/>
            </a:pP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combined</a:t>
            </a:r>
            <a:r>
              <a:rPr lang="zh-CN" altLang="en-US" dirty="0"/>
              <a:t> </a:t>
            </a:r>
            <a:r>
              <a:rPr lang="en-US" altLang="zh-CN" dirty="0"/>
              <a:t>datasets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dirty="0"/>
              <a:t>unexpected problems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graphs.</a:t>
            </a:r>
            <a:r>
              <a:rPr lang="zh-CN" altLang="en-US" dirty="0"/>
              <a:t> </a:t>
            </a:r>
            <a:endParaRPr dirty="0"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7619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Future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Timeline</a:t>
            </a:r>
            <a:endParaRPr dirty="0"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657680" y="1421491"/>
            <a:ext cx="7230014" cy="31346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altLang="zh-CN" b="1" dirty="0">
                <a:highlight>
                  <a:schemeClr val="accent1"/>
                </a:highlight>
              </a:rPr>
              <a:t>Train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a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GAN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model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with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combined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datasets.</a:t>
            </a:r>
          </a:p>
          <a:p>
            <a:pPr marL="0" indent="0">
              <a:buNone/>
            </a:pPr>
            <a:r>
              <a:rPr lang="en-US" altLang="zh-CN" b="1" dirty="0">
                <a:highlight>
                  <a:srgbClr val="C0C0C0"/>
                </a:highlight>
              </a:rPr>
              <a:t>April1-April2.</a:t>
            </a:r>
            <a:endParaRPr lang="en-US" altLang="zh-CN" b="1" dirty="0">
              <a:highlight>
                <a:schemeClr val="accent1"/>
              </a:highlight>
            </a:endParaRPr>
          </a:p>
          <a:p>
            <a:pPr marL="0" indent="0">
              <a:buNone/>
            </a:pPr>
            <a:r>
              <a:rPr lang="en-US" altLang="zh-CN" b="1" dirty="0">
                <a:highlight>
                  <a:schemeClr val="accent1"/>
                </a:highlight>
              </a:rPr>
              <a:t>Train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a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GAN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model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with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combined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datasets.</a:t>
            </a:r>
          </a:p>
          <a:p>
            <a:pPr marL="0" indent="0">
              <a:buNone/>
            </a:pPr>
            <a:r>
              <a:rPr lang="en-US" altLang="zh-CN" b="1" dirty="0">
                <a:highlight>
                  <a:srgbClr val="C0C0C0"/>
                </a:highlight>
              </a:rPr>
              <a:t>April3-April9.</a:t>
            </a:r>
            <a:endParaRPr lang="en-US" altLang="zh-CN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b="1" dirty="0">
                <a:highlight>
                  <a:schemeClr val="accent1"/>
                </a:highlight>
              </a:rPr>
              <a:t>Improve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GAN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model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to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get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more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clearly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emoji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images.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endParaRPr lang="en-US" altLang="zh-CN" b="1" dirty="0">
              <a:highlight>
                <a:schemeClr val="accent1"/>
              </a:highlight>
            </a:endParaRPr>
          </a:p>
          <a:p>
            <a:pPr marL="0" lvl="0" indent="0">
              <a:buNone/>
            </a:pPr>
            <a:r>
              <a:rPr lang="en-US" altLang="zh-CN" b="1" dirty="0">
                <a:highlight>
                  <a:srgbClr val="C0C0C0"/>
                </a:highlight>
              </a:rPr>
              <a:t>April10-April16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b="1" dirty="0">
                <a:highlight>
                  <a:schemeClr val="accent1"/>
                </a:highlight>
              </a:rPr>
              <a:t>Train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a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b="1" dirty="0">
                <a:highlight>
                  <a:schemeClr val="accent1"/>
                </a:highlight>
              </a:rPr>
              <a:t>Wasserstein </a:t>
            </a:r>
            <a:r>
              <a:rPr lang="en-US" altLang="zh-CN" b="1" dirty="0">
                <a:highlight>
                  <a:schemeClr val="accent1"/>
                </a:highlight>
              </a:rPr>
              <a:t>GAN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to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get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more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clearly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emoji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pictures.</a:t>
            </a:r>
            <a:r>
              <a:rPr lang="zh-CN" altLang="en-US" b="1" dirty="0">
                <a:highlight>
                  <a:schemeClr val="accent1"/>
                </a:highlight>
              </a:rPr>
              <a:t>  </a:t>
            </a:r>
            <a:endParaRPr lang="en-US"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b="1" dirty="0">
                <a:highlight>
                  <a:srgbClr val="C0C0C0"/>
                </a:highlight>
              </a:rPr>
              <a:t>April17-April26.</a:t>
            </a:r>
            <a:endParaRPr lang="en-US" b="1" dirty="0">
              <a:highlight>
                <a:srgbClr val="C0C0C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b="1" dirty="0">
              <a:highlight>
                <a:schemeClr val="accent1"/>
              </a:highlight>
            </a:endParaRPr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37151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>
            <a:spLocks noGrp="1"/>
          </p:cNvSpPr>
          <p:nvPr>
            <p:ph type="subTitle" idx="4294967295"/>
          </p:nvPr>
        </p:nvSpPr>
        <p:spPr>
          <a:xfrm>
            <a:off x="1875609" y="1998275"/>
            <a:ext cx="6572202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i="1" dirty="0">
                <a:highlight>
                  <a:schemeClr val="accent1"/>
                </a:highlight>
                <a:latin typeface="Lora"/>
                <a:sym typeface="Lora"/>
              </a:rPr>
              <a:t>Any </a:t>
            </a:r>
            <a:r>
              <a:rPr lang="en" sz="3600" b="1" i="1" dirty="0">
                <a:highlight>
                  <a:schemeClr val="accent1"/>
                </a:highlight>
                <a:latin typeface="Lora"/>
                <a:ea typeface="Lora"/>
                <a:cs typeface="Lora"/>
                <a:sym typeface="Lora"/>
              </a:rPr>
              <a:t>questions</a:t>
            </a:r>
            <a:r>
              <a:rPr lang="en" sz="3600" b="1" i="1" dirty="0">
                <a:latin typeface="Lora"/>
                <a:ea typeface="Lora"/>
                <a:cs typeface="Lora"/>
                <a:sym typeface="Lora"/>
              </a:rPr>
              <a:t> ?</a:t>
            </a:r>
            <a:endParaRPr sz="3600" b="1" i="1" dirty="0">
              <a:latin typeface="Lora"/>
              <a:ea typeface="Lora"/>
              <a:cs typeface="Lora"/>
              <a:sym typeface="Lora"/>
            </a:endParaRPr>
          </a:p>
          <a:p>
            <a:pPr marL="0" lvl="0" indent="0">
              <a:buNone/>
            </a:pPr>
            <a:r>
              <a:rPr lang="en" sz="4000" dirty="0"/>
              <a:t>✋👆👉👍👤👦👧👨👩👪💃🏃💑❤😂😉😋😒😭👶😸🐟🍒🍔💣📌📖🔨🎃🎈🎨🏈🏰🌏🔌🔑</a:t>
            </a:r>
            <a:endParaRPr sz="4000" dirty="0">
              <a:solidFill>
                <a:schemeClr val="dk1"/>
              </a:solidFill>
            </a:endParaRPr>
          </a:p>
        </p:txBody>
      </p:sp>
      <p:cxnSp>
        <p:nvCxnSpPr>
          <p:cNvPr id="323" name="Google Shape;323;p30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4" name="Google Shape;324;p30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cxnSp>
        <p:nvCxnSpPr>
          <p:cNvPr id="325" name="Google Shape;325;p30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6" name="Google Shape;326;p30"/>
          <p:cNvSpPr/>
          <p:nvPr/>
        </p:nvSpPr>
        <p:spPr>
          <a:xfrm>
            <a:off x="806765" y="826900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11" name="Google Shape;1322;p49">
            <a:extLst>
              <a:ext uri="{FF2B5EF4-FFF2-40B4-BE49-F238E27FC236}">
                <a16:creationId xmlns:a16="http://schemas.microsoft.com/office/drawing/2014/main" id="{B8351E09-044C-E74A-953E-CFA35B9554A2}"/>
              </a:ext>
            </a:extLst>
          </p:cNvPr>
          <p:cNvGrpSpPr/>
          <p:nvPr/>
        </p:nvGrpSpPr>
        <p:grpSpPr>
          <a:xfrm>
            <a:off x="1041060" y="1048664"/>
            <a:ext cx="670509" cy="760171"/>
            <a:chOff x="4539787" y="1011032"/>
            <a:chExt cx="598958" cy="720261"/>
          </a:xfrm>
        </p:grpSpPr>
        <p:sp>
          <p:nvSpPr>
            <p:cNvPr id="12" name="Google Shape;1323;p49">
              <a:extLst>
                <a:ext uri="{FF2B5EF4-FFF2-40B4-BE49-F238E27FC236}">
                  <a16:creationId xmlns:a16="http://schemas.microsoft.com/office/drawing/2014/main" id="{753A4836-C304-E245-8CA0-5E336551CD50}"/>
                </a:ext>
              </a:extLst>
            </p:cNvPr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" name="Google Shape;1324;p49">
              <a:extLst>
                <a:ext uri="{FF2B5EF4-FFF2-40B4-BE49-F238E27FC236}">
                  <a16:creationId xmlns:a16="http://schemas.microsoft.com/office/drawing/2014/main" id="{AE2CE761-2549-F343-8798-A4F61B3EC8B7}"/>
                </a:ext>
              </a:extLst>
            </p:cNvPr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" name="Google Shape;1325;p49">
              <a:extLst>
                <a:ext uri="{FF2B5EF4-FFF2-40B4-BE49-F238E27FC236}">
                  <a16:creationId xmlns:a16="http://schemas.microsoft.com/office/drawing/2014/main" id="{11535980-394F-1744-8D9C-550ADE6D5C08}"/>
                </a:ext>
              </a:extLst>
            </p:cNvPr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" name="Google Shape;1326;p49">
              <a:extLst>
                <a:ext uri="{FF2B5EF4-FFF2-40B4-BE49-F238E27FC236}">
                  <a16:creationId xmlns:a16="http://schemas.microsoft.com/office/drawing/2014/main" id="{B517C420-6D49-6640-AC29-B4F106DE495F}"/>
                </a:ext>
              </a:extLst>
            </p:cNvPr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" name="Google Shape;1327;p49">
              <a:extLst>
                <a:ext uri="{FF2B5EF4-FFF2-40B4-BE49-F238E27FC236}">
                  <a16:creationId xmlns:a16="http://schemas.microsoft.com/office/drawing/2014/main" id="{014DD6F1-C2EE-3E4D-A71D-23058964ACC9}"/>
                </a:ext>
              </a:extLst>
            </p:cNvPr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5650" y="4163500"/>
            <a:ext cx="9144000" cy="97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Problem</a:t>
            </a:r>
            <a:r>
              <a:rPr lang="zh-CN" altLang="en-US" dirty="0"/>
              <a:t> </a:t>
            </a:r>
            <a:r>
              <a:rPr lang="en-US" altLang="zh-CN" dirty="0"/>
              <a:t>Statement</a:t>
            </a:r>
            <a:endParaRPr dirty="0"/>
          </a:p>
        </p:txBody>
      </p:sp>
      <p:grpSp>
        <p:nvGrpSpPr>
          <p:cNvPr id="87" name="Google Shape;87;p1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88" name="Google Shape;88;p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1381250" y="1663225"/>
            <a:ext cx="7341331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b="1" dirty="0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Using</a:t>
            </a:r>
            <a:r>
              <a:rPr lang="zh-CN" altLang="en-US" b="1" dirty="0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b="1" dirty="0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Gan</a:t>
            </a:r>
            <a:r>
              <a:rPr lang="zh-CN" altLang="en-US" b="1" dirty="0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b="1" dirty="0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generate</a:t>
            </a:r>
            <a:r>
              <a:rPr lang="zh-CN" altLang="en-US" b="1" dirty="0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b="1" dirty="0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stylistic</a:t>
            </a:r>
            <a:r>
              <a:rPr lang="zh-CN" altLang="en-US" b="1" dirty="0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b="1" dirty="0">
                <a:highlight>
                  <a:schemeClr val="accent1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emojis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highlight>
                <a:schemeClr val="accent1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Emoji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is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very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popular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in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social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media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apps,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this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project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is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trying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to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generate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our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own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customized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emojis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by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using</a:t>
            </a:r>
            <a:r>
              <a:rPr lang="zh-CN" alt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altLang="zh-C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GAN.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highlight>
                  <a:schemeClr val="accent1"/>
                </a:highlight>
              </a:rPr>
              <a:t>Dataset</a:t>
            </a:r>
            <a:r>
              <a:rPr lang="zh-CN" altLang="en-US" dirty="0">
                <a:highlight>
                  <a:schemeClr val="accent1"/>
                </a:highlight>
              </a:rPr>
              <a:t> </a:t>
            </a:r>
            <a:r>
              <a:rPr lang="en-US" altLang="zh-CN" dirty="0">
                <a:highlight>
                  <a:schemeClr val="accent1"/>
                </a:highlight>
              </a:rPr>
              <a:t>and</a:t>
            </a:r>
            <a:r>
              <a:rPr lang="zh-CN" altLang="en-US" dirty="0">
                <a:highlight>
                  <a:schemeClr val="accent1"/>
                </a:highlight>
              </a:rPr>
              <a:t> </a:t>
            </a:r>
            <a:r>
              <a:rPr lang="en-US" altLang="zh-CN" dirty="0">
                <a:highlight>
                  <a:schemeClr val="accent1"/>
                </a:highlight>
              </a:rPr>
              <a:t>Source</a:t>
            </a:r>
            <a:r>
              <a:rPr lang="en" dirty="0">
                <a:highlight>
                  <a:schemeClr val="accent1"/>
                </a:highlight>
              </a:rPr>
              <a:t>s</a:t>
            </a:r>
            <a:endParaRPr dirty="0">
              <a:highlight>
                <a:schemeClr val="accent1"/>
              </a:highlight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78928" y="1637651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altLang="zh-CN" dirty="0" err="1"/>
              <a:t>Bitmoji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endParaRPr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zh-CN" altLang="en-US" dirty="0"/>
              <a:t>  </a:t>
            </a:r>
            <a:r>
              <a:rPr lang="en-US" altLang="zh-CN" sz="1600" dirty="0"/>
              <a:t>With</a:t>
            </a:r>
            <a:r>
              <a:rPr lang="zh-CN" altLang="en-US" sz="1600" dirty="0"/>
              <a:t> </a:t>
            </a:r>
            <a:r>
              <a:rPr lang="en-US" sz="1600" dirty="0"/>
              <a:t>two disjoint sets of 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zh-CN" altLang="en-US" sz="1600" dirty="0"/>
              <a:t>   </a:t>
            </a:r>
            <a:r>
              <a:rPr lang="en-US" sz="1600" dirty="0"/>
              <a:t>10k and 100k random</a:t>
            </a:r>
            <a:r>
              <a:rPr lang="zh-CN" altLang="en-US" sz="1600" dirty="0"/>
              <a:t> </a:t>
            </a:r>
            <a:r>
              <a:rPr lang="en-US" altLang="zh-CN" sz="1600" dirty="0" err="1"/>
              <a:t>bitmoji</a:t>
            </a:r>
            <a:r>
              <a:rPr lang="en-US" sz="1600" dirty="0"/>
              <a:t> cartoons</a:t>
            </a:r>
            <a:r>
              <a:rPr lang="en" sz="1600" dirty="0"/>
              <a:t>. 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4" name="Google Shape;148;p15">
            <a:extLst>
              <a:ext uri="{FF2B5EF4-FFF2-40B4-BE49-F238E27FC236}">
                <a16:creationId xmlns:a16="http://schemas.microsoft.com/office/drawing/2014/main" id="{7E5559BE-FF0A-FA44-8F7A-15B36D05EAF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73" y="3280656"/>
            <a:ext cx="9143999" cy="1686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165E991-BE08-1B45-9BB9-0556F7F68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1915" y="443084"/>
            <a:ext cx="3742828" cy="30747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highlight>
                  <a:schemeClr val="accent1"/>
                </a:highlight>
              </a:rPr>
              <a:t>Dataset</a:t>
            </a:r>
            <a:r>
              <a:rPr lang="zh-CN" altLang="en-US" dirty="0">
                <a:highlight>
                  <a:schemeClr val="accent1"/>
                </a:highlight>
              </a:rPr>
              <a:t> </a:t>
            </a:r>
            <a:r>
              <a:rPr lang="en-US" altLang="zh-CN" dirty="0">
                <a:highlight>
                  <a:schemeClr val="accent1"/>
                </a:highlight>
              </a:rPr>
              <a:t>and</a:t>
            </a:r>
            <a:r>
              <a:rPr lang="zh-CN" altLang="en-US" dirty="0">
                <a:highlight>
                  <a:schemeClr val="accent1"/>
                </a:highlight>
              </a:rPr>
              <a:t> </a:t>
            </a:r>
            <a:r>
              <a:rPr lang="en-US" altLang="zh-CN" dirty="0">
                <a:highlight>
                  <a:schemeClr val="accent1"/>
                </a:highlight>
              </a:rPr>
              <a:t>Source</a:t>
            </a:r>
            <a:r>
              <a:rPr lang="en" dirty="0">
                <a:highlight>
                  <a:schemeClr val="accent1"/>
                </a:highlight>
              </a:rPr>
              <a:t>s</a:t>
            </a:r>
            <a:endParaRPr dirty="0">
              <a:highlight>
                <a:schemeClr val="accent1"/>
              </a:highlight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38539" y="1223303"/>
            <a:ext cx="7952411" cy="37014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altLang="zh-CN" dirty="0"/>
              <a:t>Backup</a:t>
            </a:r>
            <a:r>
              <a:rPr lang="zh-CN" altLang="en-US" dirty="0"/>
              <a:t> </a:t>
            </a:r>
            <a:endParaRPr lang="en-US" altLang="zh-CN" dirty="0"/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zh-CN" altLang="en-US" dirty="0"/>
              <a:t>     </a:t>
            </a:r>
            <a:r>
              <a:rPr lang="en-US" altLang="zh-CN" dirty="0"/>
              <a:t>datasets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sz="1400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sz="1400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sz="1400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sz="1400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sz="1400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zh-CN" altLang="en-US" sz="1400" dirty="0"/>
              <a:t>                                                 </a:t>
            </a:r>
            <a:r>
              <a:rPr lang="en-US" altLang="zh-CN" sz="1400" dirty="0"/>
              <a:t>Apple</a:t>
            </a:r>
            <a:r>
              <a:rPr lang="zh-CN" altLang="en-US" sz="1400" dirty="0"/>
              <a:t>                      </a:t>
            </a:r>
            <a:r>
              <a:rPr lang="en-US" altLang="zh-CN" sz="1400" dirty="0"/>
              <a:t>Facebook</a:t>
            </a:r>
            <a:r>
              <a:rPr lang="zh-CN" altLang="en-US" sz="1400" dirty="0"/>
              <a:t>                   </a:t>
            </a:r>
            <a:r>
              <a:rPr lang="en-US" altLang="zh-CN" sz="1400" dirty="0"/>
              <a:t>Twitter</a:t>
            </a:r>
            <a:r>
              <a:rPr lang="zh-CN" altLang="en-US" sz="1400" dirty="0"/>
              <a:t>                      </a:t>
            </a:r>
            <a:r>
              <a:rPr lang="en-US" altLang="zh-CN" sz="1400" dirty="0"/>
              <a:t>Windows</a:t>
            </a:r>
            <a:endParaRPr lang="en-US" sz="1400" dirty="0"/>
          </a:p>
          <a:p>
            <a:pPr marL="0" lvl="0" indent="0" algn="ctr">
              <a:buClr>
                <a:schemeClr val="dk1"/>
              </a:buClr>
              <a:buSzPts val="1100"/>
              <a:buNone/>
            </a:pPr>
            <a:endParaRPr lang="en-US" sz="1400" dirty="0"/>
          </a:p>
          <a:p>
            <a:pPr marL="0" lvl="0" indent="0" algn="ctr">
              <a:buClr>
                <a:schemeClr val="dk1"/>
              </a:buClr>
              <a:buSzPts val="1100"/>
              <a:buNone/>
            </a:pPr>
            <a:r>
              <a:rPr lang="en-US" sz="1400" dirty="0"/>
              <a:t>https://</a:t>
            </a:r>
            <a:r>
              <a:rPr lang="en-US" sz="1400" dirty="0" err="1"/>
              <a:t>www.kaggle.com</a:t>
            </a:r>
            <a:r>
              <a:rPr lang="en-US" sz="1400" dirty="0"/>
              <a:t>/datasets/</a:t>
            </a:r>
            <a:r>
              <a:rPr lang="en-US" sz="1400" dirty="0" err="1"/>
              <a:t>subinium</a:t>
            </a:r>
            <a:r>
              <a:rPr lang="en-US" sz="1400" dirty="0"/>
              <a:t>/</a:t>
            </a:r>
            <a:r>
              <a:rPr lang="en-US" sz="1400" dirty="0" err="1"/>
              <a:t>emojiimagedataset?resource</a:t>
            </a:r>
            <a:r>
              <a:rPr lang="en-US" sz="1400" dirty="0"/>
              <a:t>=download</a:t>
            </a:r>
            <a:r>
              <a:rPr lang="en" sz="1400" dirty="0"/>
              <a:t>. </a:t>
            </a:r>
            <a:endParaRPr sz="1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7768"/>
            <a:ext cx="214625" cy="216608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E4B62613-E6DC-4F4D-97E8-32FFBD724D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229" b="29765"/>
          <a:stretch/>
        </p:blipFill>
        <p:spPr>
          <a:xfrm>
            <a:off x="2111405" y="1558939"/>
            <a:ext cx="977900" cy="2559999"/>
          </a:xfrm>
          <a:prstGeom prst="rect">
            <a:avLst/>
          </a:prstGeom>
        </p:spPr>
      </p:pic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E12E2BC-E15C-9C4C-83C4-22A19622D3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109" b="28936"/>
          <a:stretch/>
        </p:blipFill>
        <p:spPr>
          <a:xfrm>
            <a:off x="3688023" y="1620009"/>
            <a:ext cx="908384" cy="2490944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CF1AE09-EABF-4C4D-AEB6-AF3CB26008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500" b="28994"/>
          <a:stretch/>
        </p:blipFill>
        <p:spPr>
          <a:xfrm>
            <a:off x="5195125" y="1558939"/>
            <a:ext cx="939800" cy="2552014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0626CDA-52EE-9D41-B1A2-977624AFD7B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0488"/>
          <a:stretch/>
        </p:blipFill>
        <p:spPr>
          <a:xfrm>
            <a:off x="6815829" y="1558939"/>
            <a:ext cx="939800" cy="248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51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548" y="89368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GAN</a:t>
            </a:r>
            <a:endParaRPr dirty="0"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612250" y="1355968"/>
            <a:ext cx="3729162" cy="19508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b="1" dirty="0">
                <a:highlight>
                  <a:schemeClr val="accent1"/>
                </a:highlight>
              </a:rPr>
              <a:t>Generative</a:t>
            </a:r>
            <a:endParaRPr b="1" dirty="0">
              <a:highlight>
                <a:schemeClr val="accent1"/>
              </a:highlight>
            </a:endParaRPr>
          </a:p>
          <a:p>
            <a:pPr marL="0" lvl="0" indent="0">
              <a:buNone/>
            </a:pPr>
            <a:r>
              <a:rPr lang="en-US" altLang="zh-CN" dirty="0"/>
              <a:t>G</a:t>
            </a:r>
            <a:r>
              <a:rPr lang="en-US" dirty="0"/>
              <a:t>enerate fake images that look like real images. It learns the probability of features </a:t>
            </a:r>
            <a:r>
              <a:rPr lang="en-US" i="1" dirty="0"/>
              <a:t>X</a:t>
            </a:r>
            <a:r>
              <a:rPr lang="en-US" dirty="0"/>
              <a:t>. The generator takes noise (random features) as input noise</a:t>
            </a:r>
            <a:r>
              <a:rPr lang="en" dirty="0"/>
              <a:t>.</a:t>
            </a:r>
            <a:endParaRPr dirty="0"/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2"/>
          </p:nvPr>
        </p:nvSpPr>
        <p:spPr>
          <a:xfrm>
            <a:off x="4814065" y="1329282"/>
            <a:ext cx="3729162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b="1" dirty="0">
                <a:highlight>
                  <a:schemeClr val="accent1"/>
                </a:highlight>
              </a:rPr>
              <a:t>discriminator</a:t>
            </a:r>
            <a:endParaRPr b="1" dirty="0">
              <a:highlight>
                <a:schemeClr val="accent1"/>
              </a:highlight>
            </a:endParaRPr>
          </a:p>
          <a:p>
            <a:pPr marL="0" lvl="0" indent="0">
              <a:buNone/>
            </a:pPr>
            <a:r>
              <a:rPr lang="en-US" altLang="zh-CN" dirty="0"/>
              <a:t>A</a:t>
            </a:r>
            <a:r>
              <a:rPr lang="en-US" dirty="0"/>
              <a:t> binary classifier and tries to discriminate the real images and the images created by the generator. It learns the probability of class </a:t>
            </a:r>
            <a:r>
              <a:rPr lang="en-US" i="1" dirty="0"/>
              <a:t>Y</a:t>
            </a:r>
            <a:r>
              <a:rPr lang="en-US" dirty="0"/>
              <a:t> (real or fake) given features </a:t>
            </a:r>
            <a:r>
              <a:rPr lang="en-US" i="1" dirty="0"/>
              <a:t>X</a:t>
            </a:r>
            <a:r>
              <a:rPr lang="en-US" dirty="0"/>
              <a:t>. The probabilities are the feedback for the generator.</a:t>
            </a:r>
            <a:endParaRPr dirty="0"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756" y="101732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4" name="Google Shape;451;p38">
            <a:extLst>
              <a:ext uri="{FF2B5EF4-FFF2-40B4-BE49-F238E27FC236}">
                <a16:creationId xmlns:a16="http://schemas.microsoft.com/office/drawing/2014/main" id="{B54C766E-D7AC-EB4F-BA51-B17B88C2D376}"/>
              </a:ext>
            </a:extLst>
          </p:cNvPr>
          <p:cNvSpPr txBox="1">
            <a:spLocks/>
          </p:cNvSpPr>
          <p:nvPr/>
        </p:nvSpPr>
        <p:spPr>
          <a:xfrm>
            <a:off x="1131381" y="3919607"/>
            <a:ext cx="7050809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◉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b="1" i="1" dirty="0">
                <a:highlight>
                  <a:schemeClr val="accent1"/>
                </a:highlight>
              </a:rPr>
              <a:t>Generator learns to make fakes that look real.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i="1" dirty="0">
                <a:highlight>
                  <a:schemeClr val="accent1"/>
                </a:highlight>
              </a:rPr>
              <a:t>Discriminator learns to distinguish real from fake</a:t>
            </a:r>
            <a:r>
              <a:rPr lang="en-US" altLang="zh-CN" b="1" i="1" dirty="0">
                <a:highlight>
                  <a:schemeClr val="accent1"/>
                </a:highlight>
              </a:rPr>
              <a:t>.</a:t>
            </a:r>
            <a:endParaRPr lang="en-US" b="1" i="1" dirty="0">
              <a:highlight>
                <a:schemeClr val="accent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291922" y="240613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GAN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endParaRPr dirty="0"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E3CAA-CA6D-F644-83FB-3B05FBCFBD2C}"/>
              </a:ext>
            </a:extLst>
          </p:cNvPr>
          <p:cNvSpPr txBox="1"/>
          <p:nvPr/>
        </p:nvSpPr>
        <p:spPr>
          <a:xfrm>
            <a:off x="1351750" y="677659"/>
            <a:ext cx="6899646" cy="1400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lvl="0" indent="-381000">
              <a:spcBef>
                <a:spcPts val="600"/>
              </a:spcBef>
              <a:buClr>
                <a:schemeClr val="accent1"/>
              </a:buClr>
              <a:buSzPts val="2400"/>
              <a:buChar char="◉"/>
            </a:pPr>
            <a:r>
              <a:rPr lang="en-US" dirty="0"/>
              <a:t>Define Generator and Discriminator network architecture</a:t>
            </a:r>
          </a:p>
          <a:p>
            <a:pPr marL="457200" lvl="0" indent="-381000">
              <a:spcBef>
                <a:spcPts val="600"/>
              </a:spcBef>
              <a:buClr>
                <a:schemeClr val="accent1"/>
              </a:buClr>
              <a:buSzPts val="2400"/>
              <a:buChar char="◉"/>
            </a:pPr>
            <a:r>
              <a:rPr lang="en-US" dirty="0"/>
              <a:t>Train the Generator model to generate the fake data that can fool Discriminator</a:t>
            </a:r>
          </a:p>
          <a:p>
            <a:pPr marL="457200" lvl="0" indent="-381000">
              <a:spcBef>
                <a:spcPts val="600"/>
              </a:spcBef>
              <a:buClr>
                <a:schemeClr val="accent1"/>
              </a:buClr>
              <a:buSzPts val="2400"/>
              <a:buChar char="◉"/>
            </a:pPr>
            <a:r>
              <a:rPr lang="en-US" dirty="0"/>
              <a:t>Train the Discriminator model to distinguish real vs fake data</a:t>
            </a:r>
          </a:p>
          <a:p>
            <a:pPr marL="457200" lvl="0" indent="-381000">
              <a:spcBef>
                <a:spcPts val="600"/>
              </a:spcBef>
              <a:buClr>
                <a:schemeClr val="accent1"/>
              </a:buClr>
              <a:buSzPts val="2400"/>
              <a:buChar char="◉"/>
            </a:pPr>
            <a:r>
              <a:rPr lang="en-US" dirty="0"/>
              <a:t>Continue the training for several epochs and save the Generator model</a:t>
            </a:r>
          </a:p>
          <a:p>
            <a:endParaRPr lang="en-US" dirty="0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5D9B04D4-9AB2-6D4C-9D6E-962BABB558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5" t="4982" r="3130" b="9906"/>
          <a:stretch/>
        </p:blipFill>
        <p:spPr>
          <a:xfrm>
            <a:off x="128983" y="1887861"/>
            <a:ext cx="8714631" cy="316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70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Mathematics</a:t>
            </a:r>
            <a:r>
              <a:rPr lang="zh-CN" altLang="en-US" dirty="0"/>
              <a:t> </a:t>
            </a:r>
            <a:r>
              <a:rPr lang="en-US" altLang="zh-CN" dirty="0"/>
              <a:t>behind</a:t>
            </a:r>
            <a:r>
              <a:rPr lang="zh-CN" altLang="en-US" dirty="0"/>
              <a:t> </a:t>
            </a:r>
            <a:r>
              <a:rPr lang="en-US" altLang="zh-CN" dirty="0"/>
              <a:t>GAN</a:t>
            </a:r>
            <a:endParaRPr dirty="0"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5213025" y="675701"/>
            <a:ext cx="2334000" cy="1050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altLang="zh-CN" b="1" dirty="0">
                <a:highlight>
                  <a:schemeClr val="accent1"/>
                </a:highlight>
              </a:rPr>
              <a:t>Loss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Function</a:t>
            </a:r>
            <a:endParaRPr lang="en-US" b="1" dirty="0">
              <a:highlight>
                <a:schemeClr val="accent1"/>
              </a:highlight>
            </a:endParaRPr>
          </a:p>
          <a:p>
            <a:pPr marL="0" indent="0">
              <a:buNone/>
            </a:pPr>
            <a:r>
              <a:rPr lang="en-US" dirty="0"/>
              <a:t>Binary Cross-Entropy</a:t>
            </a:r>
            <a:endParaRPr dirty="0"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79E12C-8847-9742-BE67-705E10321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3550" y="1918566"/>
            <a:ext cx="4025725" cy="480548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B99DBBAA-5047-914A-AB8A-4E800A8F7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3550" y="2419387"/>
            <a:ext cx="4270325" cy="579193"/>
          </a:xfrm>
          <a:prstGeom prst="rect">
            <a:avLst/>
          </a:prstGeom>
        </p:spPr>
      </p:pic>
      <p:pic>
        <p:nvPicPr>
          <p:cNvPr id="13" name="Picture 12" descr="Logo, company name&#10;&#10;Description automatically generated">
            <a:extLst>
              <a:ext uri="{FF2B5EF4-FFF2-40B4-BE49-F238E27FC236}">
                <a16:creationId xmlns:a16="http://schemas.microsoft.com/office/drawing/2014/main" id="{E4517466-D83A-5140-BE34-F3AD3F5771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4649" y="1490197"/>
            <a:ext cx="2474075" cy="416877"/>
          </a:xfrm>
          <a:prstGeom prst="rect">
            <a:avLst/>
          </a:prstGeom>
        </p:spPr>
      </p:pic>
      <p:pic>
        <p:nvPicPr>
          <p:cNvPr id="15" name="Picture 1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57A19EF-AD48-7848-BAB5-8A7FB81C85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4649" y="3018853"/>
            <a:ext cx="3872740" cy="17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186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Present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endParaRPr dirty="0"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3179583" y="1531931"/>
            <a:ext cx="2111356" cy="5547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altLang="zh-CN" sz="1200" dirty="0">
                <a:highlight>
                  <a:schemeClr val="accent1"/>
                </a:highlight>
              </a:rPr>
              <a:t>T</a:t>
            </a:r>
            <a:r>
              <a:rPr lang="en-US" sz="1200" dirty="0">
                <a:highlight>
                  <a:schemeClr val="accent1"/>
                </a:highlight>
              </a:rPr>
              <a:t>he image created by </a:t>
            </a:r>
          </a:p>
          <a:p>
            <a:pPr marL="0" lvl="0" indent="0">
              <a:buNone/>
            </a:pPr>
            <a:r>
              <a:rPr lang="en-US" sz="1200" dirty="0">
                <a:highlight>
                  <a:schemeClr val="accent1"/>
                </a:highlight>
              </a:rPr>
              <a:t>untrained Generator</a:t>
            </a:r>
            <a:r>
              <a:rPr lang="en-US" altLang="zh-CN" sz="1200" dirty="0">
                <a:highlight>
                  <a:schemeClr val="accent1"/>
                </a:highlight>
              </a:rPr>
              <a:t>—noise</a:t>
            </a:r>
            <a:r>
              <a:rPr lang="en" sz="1200" dirty="0"/>
              <a:t>.</a:t>
            </a:r>
            <a:endParaRPr sz="1200" dirty="0"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E952429B-27E9-A547-9DBD-F3A825E65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2227" y="572791"/>
            <a:ext cx="3595466" cy="2558312"/>
          </a:xfrm>
          <a:prstGeom prst="rect">
            <a:avLst/>
          </a:prstGeom>
        </p:spPr>
      </p:pic>
      <p:cxnSp>
        <p:nvCxnSpPr>
          <p:cNvPr id="23" name="Google Shape;463;p28">
            <a:extLst>
              <a:ext uri="{FF2B5EF4-FFF2-40B4-BE49-F238E27FC236}">
                <a16:creationId xmlns:a16="http://schemas.microsoft.com/office/drawing/2014/main" id="{93BCCCE2-2687-1345-A01C-E0E6C570E758}"/>
              </a:ext>
            </a:extLst>
          </p:cNvPr>
          <p:cNvCxnSpPr>
            <a:cxnSpLocks/>
          </p:cNvCxnSpPr>
          <p:nvPr/>
        </p:nvCxnSpPr>
        <p:spPr>
          <a:xfrm>
            <a:off x="1252066" y="3319462"/>
            <a:ext cx="1402514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4" name="Google Shape;464;p28">
            <a:extLst>
              <a:ext uri="{FF2B5EF4-FFF2-40B4-BE49-F238E27FC236}">
                <a16:creationId xmlns:a16="http://schemas.microsoft.com/office/drawing/2014/main" id="{E73CA341-B9D6-4E4F-97D2-567825A14070}"/>
              </a:ext>
            </a:extLst>
          </p:cNvPr>
          <p:cNvGrpSpPr/>
          <p:nvPr/>
        </p:nvGrpSpPr>
        <p:grpSpPr>
          <a:xfrm>
            <a:off x="1886791" y="3657037"/>
            <a:ext cx="1718378" cy="815567"/>
            <a:chOff x="-65212" y="-106187"/>
            <a:chExt cx="4551712" cy="2174846"/>
          </a:xfrm>
        </p:grpSpPr>
        <p:sp>
          <p:nvSpPr>
            <p:cNvPr id="25" name="Google Shape;465;p28">
              <a:extLst>
                <a:ext uri="{FF2B5EF4-FFF2-40B4-BE49-F238E27FC236}">
                  <a16:creationId xmlns:a16="http://schemas.microsoft.com/office/drawing/2014/main" id="{7DD42B9B-6916-334D-A62D-CD19CD0EC2DA}"/>
                </a:ext>
              </a:extLst>
            </p:cNvPr>
            <p:cNvSpPr txBox="1"/>
            <p:nvPr/>
          </p:nvSpPr>
          <p:spPr>
            <a:xfrm>
              <a:off x="-65212" y="-106187"/>
              <a:ext cx="4486500" cy="13788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lnSpc>
                  <a:spcPct val="140012"/>
                </a:lnSpc>
              </a:pPr>
              <a:r>
                <a:rPr lang="en-US" sz="1600" dirty="0">
                  <a:solidFill>
                    <a:schemeClr val="dk1"/>
                  </a:solidFill>
                  <a:latin typeface="Barlow Medium"/>
                  <a:cs typeface="Barlow Medium"/>
                </a:rPr>
                <a:t>Define the Models</a:t>
              </a:r>
            </a:p>
            <a:p>
              <a:pPr>
                <a:lnSpc>
                  <a:spcPct val="140012"/>
                </a:lnSpc>
              </a:pPr>
              <a:endParaRPr lang="en-US" sz="800" b="1" dirty="0">
                <a:highlight>
                  <a:schemeClr val="accent1"/>
                </a:highlight>
              </a:endParaRPr>
            </a:p>
          </p:txBody>
        </p:sp>
        <p:sp>
          <p:nvSpPr>
            <p:cNvPr id="26" name="Google Shape;466;p28">
              <a:extLst>
                <a:ext uri="{FF2B5EF4-FFF2-40B4-BE49-F238E27FC236}">
                  <a16:creationId xmlns:a16="http://schemas.microsoft.com/office/drawing/2014/main" id="{858976E3-B6C9-5046-B0DA-F270BD886480}"/>
                </a:ext>
              </a:extLst>
            </p:cNvPr>
            <p:cNvSpPr txBox="1"/>
            <p:nvPr/>
          </p:nvSpPr>
          <p:spPr>
            <a:xfrm>
              <a:off x="0" y="1083773"/>
              <a:ext cx="4486500" cy="9848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indent="0">
                <a:buNone/>
              </a:pPr>
              <a:r>
                <a:rPr lang="en-US" sz="1200" dirty="0">
                  <a:solidFill>
                    <a:schemeClr val="dk1"/>
                  </a:solidFill>
                  <a:latin typeface="Barlow"/>
                </a:rPr>
                <a:t>Generator</a:t>
              </a:r>
              <a:endParaRPr lang="en" sz="1200" dirty="0">
                <a:solidFill>
                  <a:schemeClr val="dk1"/>
                </a:solidFill>
                <a:latin typeface="Barlow"/>
              </a:endParaRPr>
            </a:p>
            <a:p>
              <a:pPr marL="0" indent="0">
                <a:buNone/>
              </a:pPr>
              <a:r>
                <a:rPr lang="en-US" sz="1200" dirty="0">
                  <a:solidFill>
                    <a:schemeClr val="dk1"/>
                  </a:solidFill>
                  <a:latin typeface="Barlow"/>
                </a:rPr>
                <a:t>Discriminator</a:t>
              </a:r>
            </a:p>
          </p:txBody>
        </p:sp>
      </p:grpSp>
      <p:grpSp>
        <p:nvGrpSpPr>
          <p:cNvPr id="27" name="Google Shape;467;p28">
            <a:extLst>
              <a:ext uri="{FF2B5EF4-FFF2-40B4-BE49-F238E27FC236}">
                <a16:creationId xmlns:a16="http://schemas.microsoft.com/office/drawing/2014/main" id="{E2699DBB-A4FE-AD48-8FF9-F8BD4D32C5C9}"/>
              </a:ext>
            </a:extLst>
          </p:cNvPr>
          <p:cNvGrpSpPr/>
          <p:nvPr/>
        </p:nvGrpSpPr>
        <p:grpSpPr>
          <a:xfrm>
            <a:off x="780631" y="3657037"/>
            <a:ext cx="4093174" cy="631453"/>
            <a:chOff x="-6428627" y="-197938"/>
            <a:chExt cx="10915127" cy="1683874"/>
          </a:xfrm>
        </p:grpSpPr>
        <p:sp>
          <p:nvSpPr>
            <p:cNvPr id="28" name="Google Shape;468;p28">
              <a:extLst>
                <a:ext uri="{FF2B5EF4-FFF2-40B4-BE49-F238E27FC236}">
                  <a16:creationId xmlns:a16="http://schemas.microsoft.com/office/drawing/2014/main" id="{25A41BC1-7C7C-5948-8245-6BA747295C24}"/>
                </a:ext>
              </a:extLst>
            </p:cNvPr>
            <p:cNvSpPr txBox="1"/>
            <p:nvPr/>
          </p:nvSpPr>
          <p:spPr>
            <a:xfrm>
              <a:off x="-6428627" y="-197938"/>
              <a:ext cx="2621514" cy="919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1600" dirty="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Load</a:t>
              </a:r>
              <a:r>
                <a:rPr lang="zh-CN" altLang="en-US" sz="1600" dirty="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 </a:t>
              </a:r>
              <a:r>
                <a:rPr lang="en-US" altLang="zh-CN" sz="1600" dirty="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data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" name="Google Shape;469;p28">
              <a:extLst>
                <a:ext uri="{FF2B5EF4-FFF2-40B4-BE49-F238E27FC236}">
                  <a16:creationId xmlns:a16="http://schemas.microsoft.com/office/drawing/2014/main" id="{BF19A501-6207-2143-82D1-E7743E023A97}"/>
                </a:ext>
              </a:extLst>
            </p:cNvPr>
            <p:cNvSpPr txBox="1"/>
            <p:nvPr/>
          </p:nvSpPr>
          <p:spPr>
            <a:xfrm>
              <a:off x="0" y="1083773"/>
              <a:ext cx="4486500" cy="4021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0" name="Google Shape;470;p28">
            <a:extLst>
              <a:ext uri="{FF2B5EF4-FFF2-40B4-BE49-F238E27FC236}">
                <a16:creationId xmlns:a16="http://schemas.microsoft.com/office/drawing/2014/main" id="{B775A61D-11F2-4041-A93C-E3219DF23040}"/>
              </a:ext>
            </a:extLst>
          </p:cNvPr>
          <p:cNvGrpSpPr/>
          <p:nvPr/>
        </p:nvGrpSpPr>
        <p:grpSpPr>
          <a:xfrm>
            <a:off x="5209830" y="3604207"/>
            <a:ext cx="1946344" cy="934557"/>
            <a:chOff x="-334688" y="-29539"/>
            <a:chExt cx="5190249" cy="2492152"/>
          </a:xfrm>
        </p:grpSpPr>
        <p:sp>
          <p:nvSpPr>
            <p:cNvPr id="31" name="Google Shape;471;p28">
              <a:extLst>
                <a:ext uri="{FF2B5EF4-FFF2-40B4-BE49-F238E27FC236}">
                  <a16:creationId xmlns:a16="http://schemas.microsoft.com/office/drawing/2014/main" id="{D13C6AA9-2CA5-2741-8AC4-7F7251BBCE4F}"/>
                </a:ext>
              </a:extLst>
            </p:cNvPr>
            <p:cNvSpPr txBox="1"/>
            <p:nvPr/>
          </p:nvSpPr>
          <p:spPr>
            <a:xfrm>
              <a:off x="-334688" y="-29539"/>
              <a:ext cx="4486500" cy="9192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lvl="0">
                <a:lnSpc>
                  <a:spcPct val="140012"/>
                </a:lnSpc>
              </a:pPr>
              <a:r>
                <a:rPr lang="en-US" altLang="zh-CN" sz="1600" dirty="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Training Pipeline</a:t>
              </a:r>
              <a:endParaRPr lang="en-US"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" name="Google Shape;472;p28">
              <a:extLst>
                <a:ext uri="{FF2B5EF4-FFF2-40B4-BE49-F238E27FC236}">
                  <a16:creationId xmlns:a16="http://schemas.microsoft.com/office/drawing/2014/main" id="{9D411168-0DA2-FE47-B5A9-34D861E9FE83}"/>
                </a:ext>
              </a:extLst>
            </p:cNvPr>
            <p:cNvSpPr txBox="1"/>
            <p:nvPr/>
          </p:nvSpPr>
          <p:spPr>
            <a:xfrm>
              <a:off x="-299872" y="1083773"/>
              <a:ext cx="5155433" cy="13788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lvl="0">
                <a:lnSpc>
                  <a:spcPct val="140000"/>
                </a:lnSpc>
              </a:pPr>
              <a:r>
                <a:rPr lang="en-US" sz="1200" dirty="0">
                  <a:solidFill>
                    <a:schemeClr val="dk1"/>
                  </a:solidFill>
                  <a:latin typeface="Barlow"/>
                </a:rPr>
                <a:t>precompile and improves performance</a:t>
              </a:r>
              <a:r>
                <a:rPr lang="en" sz="1200" dirty="0">
                  <a:solidFill>
                    <a:schemeClr val="dk1"/>
                  </a:solidFill>
                  <a:latin typeface="Barlow"/>
                  <a:sym typeface="Barlow"/>
                </a:rPr>
                <a:t>. </a:t>
              </a:r>
              <a:endParaRPr sz="1200" dirty="0">
                <a:solidFill>
                  <a:schemeClr val="dk1"/>
                </a:solidFill>
                <a:latin typeface="Barlow"/>
                <a:sym typeface="Barlow"/>
              </a:endParaRPr>
            </a:p>
          </p:txBody>
        </p:sp>
      </p:grpSp>
      <p:sp>
        <p:nvSpPr>
          <p:cNvPr id="34" name="Google Shape;474;p28">
            <a:extLst>
              <a:ext uri="{FF2B5EF4-FFF2-40B4-BE49-F238E27FC236}">
                <a16:creationId xmlns:a16="http://schemas.microsoft.com/office/drawing/2014/main" id="{C5D3CC2D-3430-0840-82E3-13F3AFBBF10E}"/>
              </a:ext>
            </a:extLst>
          </p:cNvPr>
          <p:cNvSpPr txBox="1"/>
          <p:nvPr/>
        </p:nvSpPr>
        <p:spPr>
          <a:xfrm>
            <a:off x="3629788" y="3644385"/>
            <a:ext cx="1568479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12"/>
              </a:lnSpc>
            </a:pPr>
            <a:r>
              <a:rPr lang="en-US" sz="1600" dirty="0">
                <a:solidFill>
                  <a:schemeClr val="dk1"/>
                </a:solidFill>
                <a:latin typeface="Barlow Medium"/>
                <a:cs typeface="Barlow Medium"/>
              </a:rPr>
              <a:t>Define the </a:t>
            </a:r>
            <a:r>
              <a:rPr lang="en-US" altLang="zh-CN" sz="1600" dirty="0">
                <a:solidFill>
                  <a:schemeClr val="dk1"/>
                </a:solidFill>
                <a:latin typeface="Barlow Medium"/>
                <a:cs typeface="Barlow Medium"/>
              </a:rPr>
              <a:t>L</a:t>
            </a:r>
            <a:r>
              <a:rPr lang="en-US" sz="1600" dirty="0">
                <a:solidFill>
                  <a:schemeClr val="dk1"/>
                </a:solidFill>
                <a:latin typeface="Barlow Medium"/>
                <a:cs typeface="Barlow Medium"/>
              </a:rPr>
              <a:t>oss and </a:t>
            </a:r>
            <a:r>
              <a:rPr lang="en-US" altLang="zh-CN" sz="1600" dirty="0">
                <a:solidFill>
                  <a:schemeClr val="dk1"/>
                </a:solidFill>
                <a:latin typeface="Barlow Medium"/>
                <a:cs typeface="Barlow Medium"/>
              </a:rPr>
              <a:t>O</a:t>
            </a:r>
            <a:r>
              <a:rPr lang="en-US" sz="1600" dirty="0">
                <a:solidFill>
                  <a:schemeClr val="dk1"/>
                </a:solidFill>
                <a:latin typeface="Barlow Medium"/>
                <a:cs typeface="Barlow Medium"/>
              </a:rPr>
              <a:t>ptimizer</a:t>
            </a:r>
            <a:r>
              <a:rPr lang="en-US" altLang="zh-CN" sz="1600" dirty="0">
                <a:solidFill>
                  <a:schemeClr val="dk1"/>
                </a:solidFill>
                <a:latin typeface="Barlow Medium"/>
                <a:cs typeface="Barlow Medium"/>
              </a:rPr>
              <a:t>s.</a:t>
            </a:r>
            <a:endParaRPr lang="en-US" sz="1600" dirty="0">
              <a:solidFill>
                <a:schemeClr val="dk1"/>
              </a:solidFill>
              <a:latin typeface="Barlow Medium"/>
              <a:cs typeface="Barlow Medium"/>
            </a:endParaRPr>
          </a:p>
        </p:txBody>
      </p:sp>
      <p:sp>
        <p:nvSpPr>
          <p:cNvPr id="36" name="Google Shape;476;p28">
            <a:extLst>
              <a:ext uri="{FF2B5EF4-FFF2-40B4-BE49-F238E27FC236}">
                <a16:creationId xmlns:a16="http://schemas.microsoft.com/office/drawing/2014/main" id="{F7FC9688-EB18-DF49-AF0D-F6EB571F318B}"/>
              </a:ext>
            </a:extLst>
          </p:cNvPr>
          <p:cNvSpPr/>
          <p:nvPr/>
        </p:nvSpPr>
        <p:spPr>
          <a:xfrm>
            <a:off x="1047088" y="3208410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479;p28">
            <a:extLst>
              <a:ext uri="{FF2B5EF4-FFF2-40B4-BE49-F238E27FC236}">
                <a16:creationId xmlns:a16="http://schemas.microsoft.com/office/drawing/2014/main" id="{5D2F533F-C81E-9240-8218-9D30D0EBD09C}"/>
              </a:ext>
            </a:extLst>
          </p:cNvPr>
          <p:cNvSpPr/>
          <p:nvPr/>
        </p:nvSpPr>
        <p:spPr>
          <a:xfrm>
            <a:off x="2655801" y="3223966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80;p28">
            <a:extLst>
              <a:ext uri="{FF2B5EF4-FFF2-40B4-BE49-F238E27FC236}">
                <a16:creationId xmlns:a16="http://schemas.microsoft.com/office/drawing/2014/main" id="{C5A66B4B-E32F-6C4A-855D-0FA8CD4012E4}"/>
              </a:ext>
            </a:extLst>
          </p:cNvPr>
          <p:cNvSpPr/>
          <p:nvPr/>
        </p:nvSpPr>
        <p:spPr>
          <a:xfrm>
            <a:off x="4264212" y="3223966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81;p28">
            <a:extLst>
              <a:ext uri="{FF2B5EF4-FFF2-40B4-BE49-F238E27FC236}">
                <a16:creationId xmlns:a16="http://schemas.microsoft.com/office/drawing/2014/main" id="{6F23D495-CC47-7644-9FE8-526497CB4684}"/>
              </a:ext>
            </a:extLst>
          </p:cNvPr>
          <p:cNvSpPr/>
          <p:nvPr/>
        </p:nvSpPr>
        <p:spPr>
          <a:xfrm>
            <a:off x="5871704" y="3223966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" name="Google Shape;463;p28">
            <a:extLst>
              <a:ext uri="{FF2B5EF4-FFF2-40B4-BE49-F238E27FC236}">
                <a16:creationId xmlns:a16="http://schemas.microsoft.com/office/drawing/2014/main" id="{25259347-CFF1-CC4B-A24B-58BD3E9B1AA0}"/>
              </a:ext>
            </a:extLst>
          </p:cNvPr>
          <p:cNvCxnSpPr>
            <a:cxnSpLocks/>
          </p:cNvCxnSpPr>
          <p:nvPr/>
        </p:nvCxnSpPr>
        <p:spPr>
          <a:xfrm>
            <a:off x="2860779" y="3326455"/>
            <a:ext cx="1402514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463;p28">
            <a:extLst>
              <a:ext uri="{FF2B5EF4-FFF2-40B4-BE49-F238E27FC236}">
                <a16:creationId xmlns:a16="http://schemas.microsoft.com/office/drawing/2014/main" id="{F1510286-8D71-604E-B218-A3004FDEE912}"/>
              </a:ext>
            </a:extLst>
          </p:cNvPr>
          <p:cNvCxnSpPr>
            <a:cxnSpLocks/>
          </p:cNvCxnSpPr>
          <p:nvPr/>
        </p:nvCxnSpPr>
        <p:spPr>
          <a:xfrm>
            <a:off x="4469190" y="3326455"/>
            <a:ext cx="1402514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1;p28">
            <a:extLst>
              <a:ext uri="{FF2B5EF4-FFF2-40B4-BE49-F238E27FC236}">
                <a16:creationId xmlns:a16="http://schemas.microsoft.com/office/drawing/2014/main" id="{0BAE478E-8238-7246-98C8-9EB08E3B62DC}"/>
              </a:ext>
            </a:extLst>
          </p:cNvPr>
          <p:cNvSpPr/>
          <p:nvPr/>
        </p:nvSpPr>
        <p:spPr>
          <a:xfrm>
            <a:off x="7448046" y="3223966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" name="Google Shape;463;p28">
            <a:extLst>
              <a:ext uri="{FF2B5EF4-FFF2-40B4-BE49-F238E27FC236}">
                <a16:creationId xmlns:a16="http://schemas.microsoft.com/office/drawing/2014/main" id="{DB67E18F-B4CF-5643-8B60-36DD259B6AC5}"/>
              </a:ext>
            </a:extLst>
          </p:cNvPr>
          <p:cNvCxnSpPr>
            <a:cxnSpLocks/>
          </p:cNvCxnSpPr>
          <p:nvPr/>
        </p:nvCxnSpPr>
        <p:spPr>
          <a:xfrm>
            <a:off x="6045532" y="3326455"/>
            <a:ext cx="1402514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5CECEC4A-B141-B040-9069-DA2D6511CEB5}"/>
              </a:ext>
            </a:extLst>
          </p:cNvPr>
          <p:cNvSpPr txBox="1"/>
          <p:nvPr/>
        </p:nvSpPr>
        <p:spPr>
          <a:xfrm>
            <a:off x="1008239" y="2736623"/>
            <a:ext cx="2727795" cy="354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Code</a:t>
            </a:r>
            <a:r>
              <a:rPr lang="zh-CN" altLang="en-US" sz="14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 </a:t>
            </a:r>
            <a:r>
              <a:rPr lang="en-US" altLang="zh-CN" sz="14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logics:</a:t>
            </a:r>
            <a:endParaRPr lang="en-US" sz="6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6" name="Google Shape;471;p28">
            <a:extLst>
              <a:ext uri="{FF2B5EF4-FFF2-40B4-BE49-F238E27FC236}">
                <a16:creationId xmlns:a16="http://schemas.microsoft.com/office/drawing/2014/main" id="{C453B5ED-3656-994F-A85A-C6F0555E2AEF}"/>
              </a:ext>
            </a:extLst>
          </p:cNvPr>
          <p:cNvSpPr txBox="1"/>
          <p:nvPr/>
        </p:nvSpPr>
        <p:spPr>
          <a:xfrm>
            <a:off x="7064356" y="3584126"/>
            <a:ext cx="1682438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12"/>
              </a:lnSpc>
            </a:pPr>
            <a:r>
              <a:rPr lang="en-US" altLang="zh-CN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Train</a:t>
            </a:r>
            <a:r>
              <a:rPr lang="zh-CN" altLang="en-US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 </a:t>
            </a:r>
            <a:r>
              <a:rPr lang="en-US" altLang="zh-CN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</a:t>
            </a:r>
            <a:r>
              <a:rPr lang="zh-CN" altLang="en-US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 </a:t>
            </a:r>
            <a:r>
              <a:rPr lang="en-US" altLang="zh-CN" sz="1600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model</a:t>
            </a:r>
            <a:endParaRPr lang="en-US" sz="7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264322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body" idx="1"/>
          </p:nvPr>
        </p:nvSpPr>
        <p:spPr>
          <a:xfrm>
            <a:off x="1008325" y="1618700"/>
            <a:ext cx="7396203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b="1" dirty="0">
                <a:highlight>
                  <a:schemeClr val="accent1"/>
                </a:highlight>
              </a:rPr>
              <a:t>Load</a:t>
            </a:r>
            <a:r>
              <a:rPr lang="zh-CN" altLang="en-US" b="1" dirty="0">
                <a:highlight>
                  <a:schemeClr val="accent1"/>
                </a:highlight>
              </a:rPr>
              <a:t> </a:t>
            </a:r>
            <a:r>
              <a:rPr lang="en-US" altLang="zh-CN" b="1" dirty="0">
                <a:highlight>
                  <a:schemeClr val="accent1"/>
                </a:highlight>
              </a:rPr>
              <a:t>Dataset</a:t>
            </a:r>
            <a:endParaRPr b="1" dirty="0">
              <a:highlight>
                <a:schemeClr val="accent1"/>
              </a:highlight>
            </a:endParaRPr>
          </a:p>
          <a:p>
            <a:pPr marL="0" indent="0">
              <a:buNone/>
            </a:pPr>
            <a:r>
              <a:rPr lang="en-US" altLang="zh-CN" dirty="0"/>
              <a:t>Download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online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zip</a:t>
            </a:r>
            <a:r>
              <a:rPr lang="zh-CN" altLang="en-US" dirty="0"/>
              <a:t> </a:t>
            </a:r>
            <a:r>
              <a:rPr lang="en-US" altLang="zh-CN" dirty="0"/>
              <a:t>file,</a:t>
            </a:r>
            <a:r>
              <a:rPr lang="zh-CN" altLang="en-US" dirty="0"/>
              <a:t> </a:t>
            </a:r>
            <a:r>
              <a:rPr lang="en-US" altLang="zh-CN" dirty="0"/>
              <a:t>upload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google</a:t>
            </a:r>
            <a:r>
              <a:rPr lang="zh-CN" altLang="en-US" dirty="0"/>
              <a:t> </a:t>
            </a:r>
            <a:r>
              <a:rPr lang="en-US" altLang="zh-CN" dirty="0" err="1"/>
              <a:t>Colab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unzip.</a:t>
            </a:r>
          </a:p>
          <a:p>
            <a:pPr marL="0" indent="0">
              <a:buNone/>
            </a:pPr>
            <a:r>
              <a:rPr lang="en-US" altLang="zh-CN" dirty="0"/>
              <a:t>Give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path.</a:t>
            </a:r>
          </a:p>
          <a:p>
            <a:pPr marL="0" indent="0">
              <a:buNone/>
            </a:pPr>
            <a:r>
              <a:rPr lang="en-US" altLang="zh-CN" dirty="0"/>
              <a:t>Read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PNG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only.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Convert RGBA to RGB format</a:t>
            </a:r>
            <a:r>
              <a:rPr lang="en" dirty="0"/>
              <a:t>.</a:t>
            </a:r>
          </a:p>
          <a:p>
            <a:pPr marL="0" indent="0">
              <a:buNone/>
            </a:pP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count</a:t>
            </a:r>
            <a:r>
              <a:rPr lang="zh-CN" altLang="en-US" dirty="0"/>
              <a:t> </a:t>
            </a:r>
            <a:r>
              <a:rPr lang="en-US" altLang="zh-CN" dirty="0"/>
              <a:t>functions.</a:t>
            </a:r>
            <a:endParaRPr dirty="0"/>
          </a:p>
        </p:txBody>
      </p:sp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Image</a:t>
            </a:r>
            <a:r>
              <a:rPr lang="zh-CN" altLang="en-US" dirty="0"/>
              <a:t> </a:t>
            </a:r>
            <a:r>
              <a:rPr lang="en-US" altLang="zh-CN" dirty="0"/>
              <a:t>preprocessing</a:t>
            </a:r>
            <a:endParaRPr dirty="0"/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1249</TotalTime>
  <Words>483</Words>
  <Application>Microsoft Macintosh PowerPoint</Application>
  <PresentationFormat>On-screen Show (16:9)</PresentationFormat>
  <Paragraphs>100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Quattrocento Sans</vt:lpstr>
      <vt:lpstr>Barlow Medium</vt:lpstr>
      <vt:lpstr>Barlow</vt:lpstr>
      <vt:lpstr>Lora</vt:lpstr>
      <vt:lpstr>Calibri</vt:lpstr>
      <vt:lpstr>Arial</vt:lpstr>
      <vt:lpstr>Viola template</vt:lpstr>
      <vt:lpstr>Stylistic emoji generation with a generative adversarial network</vt:lpstr>
      <vt:lpstr>Problem Statement</vt:lpstr>
      <vt:lpstr>Dataset and Sources</vt:lpstr>
      <vt:lpstr>Dataset and Sources</vt:lpstr>
      <vt:lpstr>GAN</vt:lpstr>
      <vt:lpstr>GAN model</vt:lpstr>
      <vt:lpstr>Mathematics behind GAN</vt:lpstr>
      <vt:lpstr>Present Work</vt:lpstr>
      <vt:lpstr>Image preprocessing</vt:lpstr>
      <vt:lpstr>Present Work</vt:lpstr>
      <vt:lpstr>Present Work</vt:lpstr>
      <vt:lpstr>Present Work</vt:lpstr>
      <vt:lpstr>Present Work</vt:lpstr>
      <vt:lpstr>Challenges</vt:lpstr>
      <vt:lpstr>Future Work and Timeline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Xiaotong Sun</cp:lastModifiedBy>
  <cp:revision>2</cp:revision>
  <dcterms:modified xsi:type="dcterms:W3CDTF">2022-03-31T17:53:48Z</dcterms:modified>
</cp:coreProperties>
</file>